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443" r:id="rId2"/>
    <p:sldId id="435" r:id="rId3"/>
    <p:sldId id="487" r:id="rId4"/>
    <p:sldId id="458" r:id="rId5"/>
    <p:sldId id="449" r:id="rId6"/>
    <p:sldId id="450" r:id="rId7"/>
    <p:sldId id="359" r:id="rId8"/>
    <p:sldId id="451" r:id="rId9"/>
    <p:sldId id="452" r:id="rId10"/>
    <p:sldId id="468" r:id="rId11"/>
    <p:sldId id="377" r:id="rId12"/>
    <p:sldId id="378" r:id="rId13"/>
    <p:sldId id="437" r:id="rId14"/>
    <p:sldId id="469" r:id="rId15"/>
    <p:sldId id="363" r:id="rId16"/>
    <p:sldId id="364" r:id="rId17"/>
    <p:sldId id="365" r:id="rId18"/>
    <p:sldId id="360" r:id="rId19"/>
    <p:sldId id="361" r:id="rId20"/>
    <p:sldId id="453" r:id="rId21"/>
    <p:sldId id="439" r:id="rId22"/>
    <p:sldId id="438" r:id="rId23"/>
    <p:sldId id="366" r:id="rId24"/>
    <p:sldId id="261" r:id="rId25"/>
    <p:sldId id="372" r:id="rId26"/>
    <p:sldId id="483" r:id="rId27"/>
    <p:sldId id="370" r:id="rId28"/>
    <p:sldId id="374" r:id="rId29"/>
    <p:sldId id="375" r:id="rId30"/>
    <p:sldId id="466" r:id="rId31"/>
    <p:sldId id="462" r:id="rId32"/>
    <p:sldId id="459" r:id="rId33"/>
    <p:sldId id="461" r:id="rId34"/>
    <p:sldId id="460" r:id="rId35"/>
    <p:sldId id="473" r:id="rId36"/>
    <p:sldId id="475" r:id="rId37"/>
    <p:sldId id="477" r:id="rId38"/>
    <p:sldId id="442" r:id="rId39"/>
    <p:sldId id="456" r:id="rId40"/>
    <p:sldId id="454" r:id="rId41"/>
    <p:sldId id="457" r:id="rId42"/>
    <p:sldId id="478" r:id="rId43"/>
    <p:sldId id="373" r:id="rId44"/>
    <p:sldId id="481" r:id="rId45"/>
    <p:sldId id="479" r:id="rId46"/>
    <p:sldId id="259" r:id="rId47"/>
    <p:sldId id="447" r:id="rId48"/>
    <p:sldId id="444" r:id="rId49"/>
    <p:sldId id="445" r:id="rId50"/>
    <p:sldId id="446" r:id="rId51"/>
    <p:sldId id="448" r:id="rId52"/>
    <p:sldId id="480" r:id="rId53"/>
    <p:sldId id="482" r:id="rId54"/>
    <p:sldId id="485" r:id="rId55"/>
    <p:sldId id="484" r:id="rId56"/>
    <p:sldId id="465" r:id="rId57"/>
    <p:sldId id="486" r:id="rId58"/>
    <p:sldId id="490" r:id="rId59"/>
    <p:sldId id="489" r:id="rId60"/>
    <p:sldId id="48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6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DA875-C9E4-4CF2-8AC4-4C9BA5B76225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B2585-B6DB-477E-8EED-3D2DB5722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9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13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76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6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99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43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87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40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52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40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88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92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66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29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73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765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72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19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054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11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22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14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4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4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44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29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7DCA-4CE6-48C9-A578-C87C96752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F8F19-C955-4E3E-981C-4312C2EE0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1F775-94EB-497C-B286-DA9A53EB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92712-E7D7-4F33-A374-ECD25DF0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B8940-CBEA-49DE-B605-E5DEDD3F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3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7DBB-0121-43E2-8D1C-A9790DE8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DB1B3-E63D-41CD-BB54-2FCBAB3BC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6C8A4-EAA8-4C0D-B059-36CE39AD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7857F-01ED-47BF-9526-E8F13FB8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BAB6-BB19-45D7-877A-34F6BA86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E743E-EBA9-47D5-95F1-1BE4336DE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D8242-2871-49D7-9148-266A19186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C459-EEF1-425A-9411-1CBD6FFF4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CDBFC-13F7-491C-BD1D-485C07DE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5A35A-09B2-44E5-BE68-0F4694F0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70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691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F4DE-A89F-424C-BE0D-8D9A8C91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8E1D-47B8-44FB-A126-07E3AFFF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FF915-9582-4989-BF6E-AB35FA64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90C56-A2EA-4439-9CA3-DEF03FCB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D26C6-9EC4-46B8-89AE-6DF86A84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A968-BDD7-470A-A82C-DC98B146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CCCFD-81DC-42A7-B33E-9FDC439AC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9ECE-B884-430C-84E9-615DB5A5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C0A9A-EB57-470F-9427-3505045E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84933-7746-4DE7-8C63-7FAD2636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1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9D7B-DD81-4079-B8EA-D2F73B06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97E6-4C09-4A9A-9BEC-16CCD41B9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000B6-D4DC-4CC9-A100-8E71D6590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65153-7194-4370-A6FA-6B78EE37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103A6-1307-48B4-8C45-82C6E648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4EC67-9EB0-4E9A-A3D7-C151EBCB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5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78DA-5033-43A3-B1A3-C8562813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124A4-27A6-4C99-A381-B387B26DB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0E372-1BEB-4E5E-BC4F-2C11A4C1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E23D9-53CC-440A-A060-8EBCA1A84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9AF57-2AAB-4B06-BF5F-06DC22860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52C2E-F698-4BDC-A0B1-D8B075B5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21F43-7DF2-47DA-BA53-F28DEF94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1DA30-6B72-4943-8D4E-9E47219C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8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D1BD-6B6F-4589-8A21-D12CCC9E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0FF7C-395B-4D4C-A2BB-9487422E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8478-0161-485D-82C7-78F093A6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F65D3-522F-48CF-B27F-8FBA0626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44315-DD88-4291-A33C-980F7D9B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3290B-BB68-468C-910B-DB215C45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7671E-6703-4667-BF15-4C1D7481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4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CA29-80D8-48E1-8AF1-C6FCE57E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6717-2214-4BB7-97E4-26E0B2C3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7170E-99DE-416D-B788-E25C80354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087BE-DC6A-44A9-BEC9-16F56F3E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5E335-1292-4290-894A-E7D20509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432CA-FF2C-46DA-8D34-BDB2CA70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DF82-0460-4EBA-9457-64634877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93BE4-8591-4B99-9839-870A289DF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6A6FE-66C4-414E-A8CD-1FD5E3FBD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539CF-1AAA-4A3D-A2B2-F73BAFCB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155AA-E7CF-483B-BAB2-FFE2BCA7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0604F-7314-49DB-AA4F-03781454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5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1D7C9-66B5-4179-9195-1676D9DB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05F5D-8DCD-4DF9-82CD-4C9944B02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A91F5-AF09-4922-B48B-A40048ADF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3DF6-D5CA-4DA1-BD69-4E952F2955F7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B8371-0F33-413D-85B9-C6EA75FD4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CA168-EDAD-429D-B464-1A7FF3CF1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2" Type="http://schemas.openxmlformats.org/officeDocument/2006/relationships/hyperlink" Target="https://arxiv.org/pdf/1312.2249.pdf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hyperlink" Target="https://arxiv.org/pdf/1506.01497.pdf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hyperlink" Target="https://arxiv.org/abs/1512.02325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1612.0824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2002.pdf" TargetMode="External"/><Relationship Id="rId2" Type="http://schemas.openxmlformats.org/officeDocument/2006/relationships/hyperlink" Target="https://arxiv.org/abs/1804.02767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pdf/2112.09747.pdf" TargetMode="External"/><Relationship Id="rId4" Type="http://schemas.openxmlformats.org/officeDocument/2006/relationships/hyperlink" Target="https://arxiv.org/abs/2004.10934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7706#:~:text=Autonomous%20vehicles%20rely%20on%20the,barriers%20in%20the%20vehicle's%20vicinity.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/automl/object-detection/doc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huggingface.co/models?pipeline_tag=object-detection" TargetMode="External"/><Relationship Id="rId4" Type="http://schemas.openxmlformats.org/officeDocument/2006/relationships/hyperlink" Target="https://docs.microsoft.com/en-us/azure/cognitive-services/custom-vision-service/get-started-build-detector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8.02002.pdf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semantic-segmentation/" TargetMode="External"/><Relationship Id="rId2" Type="http://schemas.openxmlformats.org/officeDocument/2006/relationships/hyperlink" Target="https://arxiv.org/abs/2006.148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232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abs/2004.10934" TargetMode="External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abs/2004.10934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rxiv.org/abs/2004.10934" TargetMode="Externa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10934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2020, 2021,2022, 2023,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– Trade-offs of speed, categories and accuracy 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1716066"/>
            <a:ext cx="4683331" cy="4647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Selection of object detection models has multi-dimensional trade-offs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Less confidence in classification with increasing number of categories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Lower complexity straight-through models are faster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Chose model to meet requirements</a:t>
            </a:r>
          </a:p>
          <a:p>
            <a:pPr>
              <a:spcBef>
                <a:spcPts val="400"/>
              </a:spcBef>
            </a:pP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  <a:stCxn id="15" idx="0"/>
            <a:endCxn id="18" idx="2"/>
          </p:cNvCxnSpPr>
          <p:nvPr/>
        </p:nvCxnSpPr>
        <p:spPr>
          <a:xfrm flipH="1" flipV="1">
            <a:off x="7565705" y="2962422"/>
            <a:ext cx="2837160" cy="19192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6096000" y="6174297"/>
            <a:ext cx="5484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129608-75E5-4CF9-857E-3562E6585D72}"/>
              </a:ext>
            </a:extLst>
          </p:cNvPr>
          <p:cNvCxnSpPr>
            <a:cxnSpLocks/>
          </p:cNvCxnSpPr>
          <p:nvPr/>
        </p:nvCxnSpPr>
        <p:spPr>
          <a:xfrm flipV="1">
            <a:off x="6096000" y="1897693"/>
            <a:ext cx="0" cy="42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F5764A-D9B3-492A-8C35-D3DC0C6B6336}"/>
              </a:ext>
            </a:extLst>
          </p:cNvPr>
          <p:cNvSpPr txBox="1"/>
          <p:nvPr/>
        </p:nvSpPr>
        <p:spPr>
          <a:xfrm>
            <a:off x="9225418" y="4881636"/>
            <a:ext cx="2354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shot detectors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22256-9E90-4012-BCD6-082310C965CC}"/>
              </a:ext>
            </a:extLst>
          </p:cNvPr>
          <p:cNvSpPr txBox="1"/>
          <p:nvPr/>
        </p:nvSpPr>
        <p:spPr>
          <a:xfrm>
            <a:off x="6966557" y="6174297"/>
            <a:ext cx="4039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frame rate - speed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40FBA-E765-4B3F-85F4-8CA489D7CF6A}"/>
              </a:ext>
            </a:extLst>
          </p:cNvPr>
          <p:cNvSpPr txBox="1"/>
          <p:nvPr/>
        </p:nvSpPr>
        <p:spPr>
          <a:xfrm rot="16200000">
            <a:off x="3635531" y="3829689"/>
            <a:ext cx="432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number of categories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ADAD08-D768-4708-A39A-2C6D52BE9D03}"/>
              </a:ext>
            </a:extLst>
          </p:cNvPr>
          <p:cNvSpPr txBox="1"/>
          <p:nvPr/>
        </p:nvSpPr>
        <p:spPr>
          <a:xfrm>
            <a:off x="6252559" y="2131425"/>
            <a:ext cx="2626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Complex multi-step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719101-C723-48E2-9535-33A8F0E055E5}"/>
              </a:ext>
            </a:extLst>
          </p:cNvPr>
          <p:cNvSpPr txBox="1"/>
          <p:nvPr/>
        </p:nvSpPr>
        <p:spPr>
          <a:xfrm rot="1932879">
            <a:off x="7618124" y="3290521"/>
            <a:ext cx="3498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model complexity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D9865-9E35-4625-8455-F758CD513CEF}"/>
              </a:ext>
            </a:extLst>
          </p:cNvPr>
          <p:cNvCxnSpPr>
            <a:cxnSpLocks/>
          </p:cNvCxnSpPr>
          <p:nvPr/>
        </p:nvCxnSpPr>
        <p:spPr>
          <a:xfrm>
            <a:off x="7183677" y="3112718"/>
            <a:ext cx="0" cy="24938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92CA4C-A71E-401B-8138-CE2F1181680C}"/>
              </a:ext>
            </a:extLst>
          </p:cNvPr>
          <p:cNvSpPr txBox="1"/>
          <p:nvPr/>
        </p:nvSpPr>
        <p:spPr>
          <a:xfrm rot="5400000">
            <a:off x="4677472" y="4026242"/>
            <a:ext cx="4039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confidence – </a:t>
            </a:r>
          </a:p>
          <a:p>
            <a:pPr algn="ctr"/>
            <a:r>
              <a:rPr lang="en-US" sz="2400" dirty="0"/>
              <a:t>Classification accuracy</a:t>
            </a:r>
          </a:p>
        </p:txBody>
      </p:sp>
    </p:spTree>
    <p:extLst>
      <p:ext uri="{BB962C8B-B14F-4D97-AF65-F5344CB8AC3E}">
        <p14:creationId xmlns:p14="http://schemas.microsoft.com/office/powerpoint/2010/main" val="423785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2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Erhan et. al., 2013</a:t>
            </a:r>
            <a:r>
              <a:rPr lang="en-US" sz="2800" dirty="0"/>
              <a:t>, Scalable Object Detection using Deep Neural Networks, introduced the R-CNN algorithm the first widely accepted deep learning object detection algorithm. R-CNN demonstrated a significant improvement in object recognition accuracy over classical methods. However, this algorithm is too slow for real-time video processing.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3"/>
              </a:rPr>
              <a:t>Girshick</a:t>
            </a:r>
            <a:r>
              <a:rPr lang="en-US" sz="2800" dirty="0">
                <a:hlinkClick r:id="rId3"/>
              </a:rPr>
              <a:t>, 2015</a:t>
            </a:r>
            <a:r>
              <a:rPr lang="en-US" sz="2800" dirty="0"/>
              <a:t>, Fast R-CNN simplified the required computations but still too slow for real-time video.  </a:t>
            </a:r>
          </a:p>
        </p:txBody>
      </p:sp>
    </p:spTree>
    <p:extLst>
      <p:ext uri="{BB962C8B-B14F-4D97-AF65-F5344CB8AC3E}">
        <p14:creationId xmlns:p14="http://schemas.microsoft.com/office/powerpoint/2010/main" val="2202528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Ren et. al., 2016</a:t>
            </a:r>
            <a:r>
              <a:rPr lang="en-US" sz="2800" dirty="0"/>
              <a:t>, Faster R-CNN algorithm, but computational complexity of the algorithm was still rather high.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He, et. al. in 2018</a:t>
            </a:r>
            <a:r>
              <a:rPr lang="en-US" sz="2800" dirty="0"/>
              <a:t> Mask R-CNN algorithm exhibits significantly improved object detection accuracy, particularly when there are large numbers of objects, such as flock of birds or a crowd of people. While not efficient enough for real-time video, but accurate for complex scenes</a:t>
            </a:r>
          </a:p>
        </p:txBody>
      </p:sp>
    </p:spTree>
    <p:extLst>
      <p:ext uri="{BB962C8B-B14F-4D97-AF65-F5344CB8AC3E}">
        <p14:creationId xmlns:p14="http://schemas.microsoft.com/office/powerpoint/2010/main" val="816401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Lui et. al., 2016,</a:t>
            </a:r>
            <a:r>
              <a:rPr lang="en-US" sz="2800" dirty="0"/>
              <a:t> Single shot </a:t>
            </a:r>
            <a:r>
              <a:rPr lang="en-US" sz="2800" dirty="0" err="1"/>
              <a:t>Multibox</a:t>
            </a:r>
            <a:r>
              <a:rPr lang="en-US" sz="2800" dirty="0"/>
              <a:t> Detector performs bounding box fitting, object detection, and classification in one step. This single shot algorithm provides real time performance for video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Redmon, et. al. 2016</a:t>
            </a:r>
            <a:r>
              <a:rPr lang="en-US" sz="2800" dirty="0"/>
              <a:t>, You Only Look Once: Uniﬁed, Real-Time Object Detection (YOLO) is an alternative single shot detector. YOLO version 1 suffered from low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Redmon, et. al., 2016</a:t>
            </a:r>
            <a:r>
              <a:rPr lang="en-US" sz="2800" dirty="0"/>
              <a:t>, YOLO 9000: Better, Faster, Stronger (aka YOLO v2) made several improvements over the original algorithm. Included the combination of efficient CNN, larger, integrated training data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1022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Redmon, et. al., 2016</a:t>
            </a:r>
            <a:r>
              <a:rPr lang="en-US" sz="2800" dirty="0"/>
              <a:t>, YOLOv3: An Incremental Improvement, primarily new CNN.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Lin, et. al., 2018</a:t>
            </a:r>
            <a:r>
              <a:rPr lang="en-US" sz="2800" dirty="0"/>
              <a:t>, Focal Loss for Dense Object Detection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4"/>
              </a:rPr>
              <a:t>Bochkovskiy</a:t>
            </a:r>
            <a:r>
              <a:rPr lang="en-US" sz="2800" dirty="0">
                <a:hlinkClick r:id="rId4"/>
              </a:rPr>
              <a:t>, et. al</a:t>
            </a:r>
            <a:r>
              <a:rPr lang="en-US" sz="2800" dirty="0"/>
              <a:t>., 2020, YOLOv4: Optimal Speed and Accuracy of Object Detection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YOLOv5, YOLOv6, not published – so who knows??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>
                <a:hlinkClick r:id="rId5"/>
              </a:rPr>
              <a:t>Chen, et. al., 2022</a:t>
            </a:r>
            <a:r>
              <a:rPr lang="en-US" sz="2800" dirty="0"/>
              <a:t> proposed a simplified transformer architecture for dense CV tasks. This work may point toward the future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32094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60693" y="1905807"/>
            <a:ext cx="69389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</a:t>
            </a:r>
            <a:r>
              <a:rPr lang="en-US" sz="2800" b="1" dirty="0"/>
              <a:t>prior, prototype, or anchor </a:t>
            </a:r>
            <a:r>
              <a:rPr lang="en-US" sz="2800" dirty="0"/>
              <a:t>for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c</a:t>
            </a:r>
            <a:r>
              <a:rPr lang="en-US" sz="2800" i="1" baseline="-25000" dirty="0"/>
              <a:t>x</a:t>
            </a:r>
            <a:r>
              <a:rPr lang="en-US" sz="2800" i="1" dirty="0"/>
              <a:t>, c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the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w</a:t>
            </a:r>
            <a:r>
              <a:rPr lang="en-US" sz="2800" dirty="0"/>
              <a:t> is the width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p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height prior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compute the best fit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b</a:t>
            </a:r>
            <a:r>
              <a:rPr lang="en-US" sz="2800" i="1" baseline="-25000" dirty="0"/>
              <a:t>x</a:t>
            </a:r>
            <a:r>
              <a:rPr lang="en-US" sz="2800" i="1" dirty="0"/>
              <a:t>, b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w</a:t>
            </a:r>
            <a:r>
              <a:rPr lang="en-US" sz="2800" dirty="0"/>
              <a:t> is the width of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Hight of the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425270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20" grpId="0" animBg="1"/>
      <p:bldP spid="21" grpId="0" animBg="1"/>
      <p:bldP spid="22" grpId="0"/>
      <p:bldP spid="25" grpId="0"/>
      <p:bldP spid="27" grpId="0"/>
      <p:bldP spid="39" grpId="0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naive approach is to solve a linear system of equations for parameters,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x</a:t>
            </a:r>
            <a:r>
              <a:rPr lang="en-US" sz="2800" i="1" dirty="0"/>
              <a:t>, t</a:t>
            </a:r>
            <a:r>
              <a:rPr lang="en-US" sz="2800" i="1" baseline="-25000" dirty="0"/>
              <a:t>y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u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h</a:t>
            </a:r>
            <a:r>
              <a:rPr lang="en-US" sz="2800" dirty="0"/>
              <a:t>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parameters of the bounding box are unconstrained!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Solution can be unstable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098AA-57E6-4315-A340-EBBDC939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7" y="2771544"/>
            <a:ext cx="2099126" cy="21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better parameterization is proposed: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bounding box is now constrained and the parameterization is 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0</a:t>
            </a:r>
            <a:r>
              <a:rPr lang="en-US" sz="2800" dirty="0"/>
              <a:t> is the probability the box contains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4AABE-89F4-4C49-8F0F-6007B9C5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52" y="2288583"/>
            <a:ext cx="5968571" cy="23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Compare the computed bounding box with the marked bounding box (label)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ratio of the area of the intersection divided by the area of the union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Intersection over union or </a:t>
            </a:r>
            <a:r>
              <a:rPr lang="en-US" sz="2800" b="1" dirty="0" err="1"/>
              <a:t>IoU</a:t>
            </a:r>
            <a:r>
              <a:rPr lang="en-US" sz="2800" b="1" dirty="0"/>
              <a:t> </a:t>
            </a:r>
            <a:r>
              <a:rPr lang="en-US" sz="2800" dirty="0"/>
              <a:t>metric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0.0 – no overlap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1.0 – perfect match</a:t>
            </a:r>
          </a:p>
        </p:txBody>
      </p:sp>
    </p:spTree>
    <p:extLst>
      <p:ext uri="{BB962C8B-B14F-4D97-AF65-F5344CB8AC3E}">
        <p14:creationId xmlns:p14="http://schemas.microsoft.com/office/powerpoint/2010/main" val="74822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can we evaluate bounding boxes computed with object detection?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C71946-68FC-43AC-B1F4-1A57B8F8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134" y="5527728"/>
            <a:ext cx="4693539" cy="8954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B2609A-1AD8-4DEE-9F7D-7D9225538C13}"/>
              </a:ext>
            </a:extLst>
          </p:cNvPr>
          <p:cNvSpPr/>
          <p:nvPr/>
        </p:nvSpPr>
        <p:spPr>
          <a:xfrm>
            <a:off x="3042574" y="2698362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24B496-0428-483F-A483-64657A3689A6}"/>
              </a:ext>
            </a:extLst>
          </p:cNvPr>
          <p:cNvSpPr/>
          <p:nvPr/>
        </p:nvSpPr>
        <p:spPr>
          <a:xfrm>
            <a:off x="3287881" y="2953453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F9908-11F6-4011-BC79-1C68DD10CB6E}"/>
              </a:ext>
            </a:extLst>
          </p:cNvPr>
          <p:cNvSpPr/>
          <p:nvPr/>
        </p:nvSpPr>
        <p:spPr>
          <a:xfrm>
            <a:off x="3287881" y="2953454"/>
            <a:ext cx="1213103" cy="117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9114A-3A8A-43CC-A5DC-D60C28F4D939}"/>
              </a:ext>
            </a:extLst>
          </p:cNvPr>
          <p:cNvSpPr/>
          <p:nvPr/>
        </p:nvSpPr>
        <p:spPr>
          <a:xfrm>
            <a:off x="5806148" y="2698362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4E7C98-8DF7-470C-8CAB-48069B649E4C}"/>
              </a:ext>
            </a:extLst>
          </p:cNvPr>
          <p:cNvSpPr/>
          <p:nvPr/>
        </p:nvSpPr>
        <p:spPr>
          <a:xfrm>
            <a:off x="6051455" y="2953453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40EA29-18C7-4E2D-B3BE-97C6ABC0F774}"/>
              </a:ext>
            </a:extLst>
          </p:cNvPr>
          <p:cNvSpPr/>
          <p:nvPr/>
        </p:nvSpPr>
        <p:spPr>
          <a:xfrm>
            <a:off x="6051455" y="2953454"/>
            <a:ext cx="1213103" cy="11743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C2075-206C-4143-A30A-B35E9EEDDDC1}"/>
              </a:ext>
            </a:extLst>
          </p:cNvPr>
          <p:cNvSpPr txBox="1"/>
          <p:nvPr/>
        </p:nvSpPr>
        <p:spPr>
          <a:xfrm>
            <a:off x="2763864" y="4524843"/>
            <a:ext cx="223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Intersection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053FA-1F16-4FBA-9A00-4723F6AC2DC6}"/>
              </a:ext>
            </a:extLst>
          </p:cNvPr>
          <p:cNvSpPr txBox="1"/>
          <p:nvPr/>
        </p:nvSpPr>
        <p:spPr>
          <a:xfrm>
            <a:off x="5806149" y="4524843"/>
            <a:ext cx="17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Union</a:t>
            </a:r>
          </a:p>
        </p:txBody>
      </p:sp>
    </p:spTree>
    <p:extLst>
      <p:ext uri="{BB962C8B-B14F-4D97-AF65-F5344CB8AC3E}">
        <p14:creationId xmlns:p14="http://schemas.microsoft.com/office/powerpoint/2010/main" val="20637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localize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identify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objects in an image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scenes are complex with multiple objects 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Localizing and identifying multiple objects is key to scene understanding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Task related to semantic segmentation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Localization parameterized by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bounding box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dense CV task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and segmentation are dense CV tasks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is not dense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Objects can occur anywhere in an image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Localize objects to pixel-level 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does not require pixel-level accuracy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163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closer the prediction is to the ground-truth bounding box the higher the </a:t>
            </a:r>
            <a:r>
              <a:rPr lang="en-US" sz="2800" dirty="0" err="1"/>
              <a:t>IoU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say </a:t>
            </a:r>
            <a:r>
              <a:rPr lang="en-US" sz="2800" b="1" dirty="0"/>
              <a:t>higher </a:t>
            </a:r>
            <a:r>
              <a:rPr lang="en-US" sz="2800" b="1" dirty="0" err="1"/>
              <a:t>IoU</a:t>
            </a:r>
            <a:r>
              <a:rPr lang="en-US" sz="2800" b="1" dirty="0"/>
              <a:t> predictions have greater 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5D300-99BE-4879-9FD7-16768A9C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1" y="2900680"/>
            <a:ext cx="7723264" cy="34778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718349-8A3F-4330-985B-28A0BA68351A}"/>
              </a:ext>
            </a:extLst>
          </p:cNvPr>
          <p:cNvSpPr txBox="1"/>
          <p:nvPr/>
        </p:nvSpPr>
        <p:spPr>
          <a:xfrm>
            <a:off x="3136015" y="6441440"/>
            <a:ext cx="781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 err="1">
                <a:hlinkClick r:id="rId3"/>
              </a:rPr>
              <a:t>Balasubramaniam</a:t>
            </a:r>
            <a:r>
              <a:rPr lang="en-US" dirty="0">
                <a:hlinkClick r:id="rId3"/>
              </a:rPr>
              <a:t> and Pasricha,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4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384002" y="2837347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45460" y="4844843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can contain many objects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a grid to divide the image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fit bounding boxes around centroids in each of the grid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odd grid dimensions so there is a centroid at the center of image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BE465-D84A-4F3B-85DB-77A33424CD87}"/>
              </a:ext>
            </a:extLst>
          </p:cNvPr>
          <p:cNvSpPr/>
          <p:nvPr/>
        </p:nvSpPr>
        <p:spPr>
          <a:xfrm>
            <a:off x="4384002" y="1043405"/>
            <a:ext cx="7746535" cy="57743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2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contain many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Impose grid over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Locate objects on the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71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are many possible bounding box proposals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71459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first bounding box proposal, with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Boxes with different aspect ratios and same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Apply non-maximal suppression to box estimates using proposals as prior 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1FCDB-B2B7-43EE-914C-091A810B1652}"/>
              </a:ext>
            </a:extLst>
          </p:cNvPr>
          <p:cNvGrpSpPr/>
          <p:nvPr/>
        </p:nvGrpSpPr>
        <p:grpSpPr>
          <a:xfrm>
            <a:off x="8539860" y="3147668"/>
            <a:ext cx="3046443" cy="1429473"/>
            <a:chOff x="4271239" y="1649501"/>
            <a:chExt cx="3046443" cy="14294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D4BE36-6B7B-4BFB-A2DC-7A06F196AFFD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57EE6F-471F-4BA7-B735-312431AEBE23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3A6DB23-A74B-4E4C-96B8-48A877203656}"/>
              </a:ext>
            </a:extLst>
          </p:cNvPr>
          <p:cNvSpPr/>
          <p:nvPr/>
        </p:nvSpPr>
        <p:spPr>
          <a:xfrm rot="5400000">
            <a:off x="8539861" y="3147669"/>
            <a:ext cx="3046443" cy="142947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C588B-5452-4B52-91F7-EEF029C822C1}"/>
              </a:ext>
            </a:extLst>
          </p:cNvPr>
          <p:cNvSpPr/>
          <p:nvPr/>
        </p:nvSpPr>
        <p:spPr>
          <a:xfrm>
            <a:off x="9005441" y="2906443"/>
            <a:ext cx="2115281" cy="195104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1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E486EA-5F0D-4E6E-B10C-4BA8CF4B53A3}"/>
              </a:ext>
            </a:extLst>
          </p:cNvPr>
          <p:cNvGrpSpPr/>
          <p:nvPr/>
        </p:nvGrpSpPr>
        <p:grpSpPr>
          <a:xfrm>
            <a:off x="6487870" y="3159264"/>
            <a:ext cx="3394463" cy="1429473"/>
            <a:chOff x="4271239" y="1649501"/>
            <a:chExt cx="3046443" cy="142947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51F234-7629-429E-AFFC-D4BC77B0F6A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BFEB2BB-BE55-4064-A25C-28975EDEEF11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9BA96A3-E03D-45FB-A814-E045FEEAAC70}"/>
              </a:ext>
            </a:extLst>
          </p:cNvPr>
          <p:cNvSpPr/>
          <p:nvPr/>
        </p:nvSpPr>
        <p:spPr>
          <a:xfrm rot="5400000">
            <a:off x="6588122" y="3159265"/>
            <a:ext cx="3046443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916E3-7646-481F-97B8-FB844D4DAFA0}"/>
              </a:ext>
            </a:extLst>
          </p:cNvPr>
          <p:cNvSpPr/>
          <p:nvPr/>
        </p:nvSpPr>
        <p:spPr>
          <a:xfrm rot="5400000">
            <a:off x="9502842" y="4841246"/>
            <a:ext cx="2515232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689F464-01A1-4AD1-8E82-C97839090BAA}"/>
              </a:ext>
            </a:extLst>
          </p:cNvPr>
          <p:cNvGrpSpPr/>
          <p:nvPr/>
        </p:nvGrpSpPr>
        <p:grpSpPr>
          <a:xfrm>
            <a:off x="9066609" y="5106850"/>
            <a:ext cx="3144483" cy="1429473"/>
            <a:chOff x="4271239" y="1649501"/>
            <a:chExt cx="3046443" cy="14294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C3BF66-6A6B-4314-B98D-A7CB557ADA65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E7E55EC-A8BC-4625-B1A7-7B23CD2BE60D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2B497A2-7BC7-4923-88BC-C322A4DCBA00}"/>
              </a:ext>
            </a:extLst>
          </p:cNvPr>
          <p:cNvSpPr/>
          <p:nvPr/>
        </p:nvSpPr>
        <p:spPr>
          <a:xfrm>
            <a:off x="7053702" y="2918039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4F8CCA-6758-47E8-818F-8023CC0870F5}"/>
              </a:ext>
            </a:extLst>
          </p:cNvPr>
          <p:cNvSpPr/>
          <p:nvPr/>
        </p:nvSpPr>
        <p:spPr>
          <a:xfrm>
            <a:off x="9702817" y="4865625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objects in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prototypes center on grid elements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prior bounding box candidates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multiple grids to accommodate multiple scales</a:t>
            </a:r>
          </a:p>
        </p:txBody>
      </p:sp>
    </p:spTree>
    <p:extLst>
      <p:ext uri="{BB962C8B-B14F-4D97-AF65-F5344CB8AC3E}">
        <p14:creationId xmlns:p14="http://schemas.microsoft.com/office/powerpoint/2010/main" val="194356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0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4976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VOC and COCO for YOLO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both data sets, tall and narrow priors are favored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CB128-8C32-4BA2-B8C7-AAA86D53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385" y="1648529"/>
            <a:ext cx="4748231" cy="48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391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YOLOv2 (9000)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Starts with a grid of </a:t>
            </a:r>
            <a:r>
              <a:rPr lang="en-US" sz="2800" b="1" dirty="0"/>
              <a:t>anchor boxes </a:t>
            </a:r>
            <a:r>
              <a:rPr lang="en-US" sz="2800" dirty="0"/>
              <a:t>on a single grid</a:t>
            </a:r>
            <a:r>
              <a:rPr lang="en-US" sz="28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multiple scale bounding boxes 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Maximal suppression of bounding boxes using probability map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 is bounding boxes at multiple scales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</a:t>
            </a:r>
            <a:r>
              <a:rPr lang="en-US" sz="2800" dirty="0">
                <a:hlinkClick r:id="rId3"/>
              </a:rPr>
              <a:t>Redmon, et. al. 2016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58605" y="1622033"/>
            <a:ext cx="10886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bounding box (regression), </a:t>
            </a:r>
            <a:r>
              <a:rPr lang="en-US" sz="2800" dirty="0" err="1"/>
              <a:t>objectness</a:t>
            </a:r>
            <a:r>
              <a:rPr lang="en-US" sz="2800" dirty="0"/>
              <a:t> (or probability no object), and category (</a:t>
            </a:r>
            <a:r>
              <a:rPr lang="en-US" sz="2800" i="1" dirty="0"/>
              <a:t>c</a:t>
            </a:r>
            <a:r>
              <a:rPr lang="en-US" sz="2800" i="1" baseline="-25000" dirty="0"/>
              <a:t>1</a:t>
            </a:r>
            <a:r>
              <a:rPr lang="en-US" sz="2800" i="1" dirty="0"/>
              <a:t>,c</a:t>
            </a:r>
            <a:r>
              <a:rPr lang="en-US" sz="2800" i="1" baseline="-25000" dirty="0"/>
              <a:t>2</a:t>
            </a:r>
            <a:r>
              <a:rPr lang="en-US" sz="2800" i="1" dirty="0"/>
              <a:t>,…,</a:t>
            </a:r>
            <a:r>
              <a:rPr lang="en-US" sz="2800" i="1" dirty="0" err="1"/>
              <a:t>c</a:t>
            </a:r>
            <a:r>
              <a:rPr lang="en-US" sz="2800" i="1" baseline="-25000" dirty="0" err="1"/>
              <a:t>n</a:t>
            </a:r>
            <a:r>
              <a:rPr lang="en-US" sz="2800" dirty="0"/>
              <a:t>), as label for box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9976A8-C947-4F26-A97A-7393BC609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789" y="2513294"/>
            <a:ext cx="1641368" cy="424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multi-task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3" y="1756352"/>
            <a:ext cx="77817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formulate the problem with label for multiple bounding boxes.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Solve box regression problem and identification problem in </a:t>
            </a:r>
            <a:r>
              <a:rPr lang="en-US" sz="2800" b="1" dirty="0"/>
              <a:t>one step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fully convolutional neural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AA48C-816A-423F-81F8-AEC89DFA8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720" y="91964"/>
            <a:ext cx="1130446" cy="64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01777" y="1756352"/>
            <a:ext cx="112787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 all boxes with </a:t>
            </a:r>
            <a:r>
              <a:rPr lang="en-US" sz="2200" i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i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below threshold, say 0.5</a:t>
            </a:r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While( more than one overlapping box ):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Select the remaining boxes with the highest probability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for overlapping bounding boxes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probability of objects in boxes, P(ci)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Suppress (filter out) bounding boxes with f(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P(ci)) below threshold</a:t>
            </a:r>
          </a:p>
        </p:txBody>
      </p:sp>
    </p:spTree>
    <p:extLst>
      <p:ext uri="{BB962C8B-B14F-4D97-AF65-F5344CB8AC3E}">
        <p14:creationId xmlns:p14="http://schemas.microsoft.com/office/powerpoint/2010/main" val="173844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find, localize and identify objects in an image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AI problem  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numeric values of bounding box location and dimensions is a </a:t>
            </a:r>
            <a:r>
              <a:rPr lang="en-GB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regression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Identification of objects in bounding boxes 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classification problem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Training models requires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loss function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lvl="1"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Try it yourself! Object detection is widely used commercially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US" sz="2400" dirty="0">
                <a:hlinkClick r:id="rId3"/>
              </a:rPr>
              <a:t>https://cloud.google.com/vision/automl/object-detection/docs/</a:t>
            </a:r>
            <a:r>
              <a:rPr lang="en-US" sz="2400" dirty="0"/>
              <a:t>  </a:t>
            </a: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https://docs.microsoft.com/en-us/azure/cognitive-services/custom-vision-service/get-started-build-detector</a:t>
            </a: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  <a:hlinkClick r:id="rId5"/>
              </a:rPr>
              <a:t>https://huggingface.co/models?pipeline_tag=object-detection</a:t>
            </a: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74448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bounding boxes will not optimally contain an object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Imbalance with many more true negatives than true positives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Can lead to poor model training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solves this problem with a </a:t>
            </a:r>
            <a:r>
              <a:rPr lang="en-US" sz="2800" b="1" dirty="0"/>
              <a:t>hard negative mining</a:t>
            </a:r>
            <a:r>
              <a:rPr lang="en-US" sz="2800" dirty="0"/>
              <a:t> algorithm: 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Sort bounding boxes by confidence score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Retain only most confident cases to maintain a 3:1 ratio of negative to positive cases. 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502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64290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construct a multi-task loss function for this problem?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Execute tasks sequentially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First step identify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step classify objects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Each step trained individually with specific loss function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Examples include R-CNN algorithm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steps are inherent performance bottleneck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Combine tasks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a </a:t>
            </a:r>
            <a:r>
              <a:rPr lang="en-US" sz="2800" b="1" dirty="0"/>
              <a:t>multi-task loss function </a:t>
            </a:r>
            <a:r>
              <a:rPr lang="en-US" sz="2800" dirty="0"/>
              <a:t>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Used in efficient single shot algorithms; e.g. SSD and YOLO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Suitable for video rates</a:t>
            </a:r>
          </a:p>
        </p:txBody>
      </p:sp>
    </p:spTree>
    <p:extLst>
      <p:ext uri="{BB962C8B-B14F-4D97-AF65-F5344CB8AC3E}">
        <p14:creationId xmlns:p14="http://schemas.microsoft.com/office/powerpoint/2010/main" val="9855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5267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bounding box localization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identification confidence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Example: For </a:t>
                </a:r>
                <a:r>
                  <a:rPr lang="en-US" sz="2800" i="1" dirty="0"/>
                  <a:t>N</a:t>
                </a:r>
                <a:r>
                  <a:rPr lang="en-US" sz="2800" dirty="0"/>
                  <a:t> matched bounding boxes, SSD uses this loss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Where: </a:t>
                </a: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is a trade-off parameter between confidence and location accuracy </a:t>
                </a:r>
                <a:endParaRPr lang="en-US" sz="28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sz="2800" dirty="0"/>
                  <a:t> is a binary indicator tensor for matching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prototype box to the </a:t>
                </a:r>
                <a:r>
                  <a:rPr lang="en-US" sz="2800" i="1" dirty="0"/>
                  <a:t>j-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ground truth box  </a:t>
                </a:r>
              </a:p>
              <a:p>
                <a:r>
                  <a:rPr lang="en-US" sz="2800" i="1" dirty="0"/>
                  <a:t>c</a:t>
                </a:r>
                <a:r>
                  <a:rPr lang="en-US" sz="2800" dirty="0"/>
                  <a:t> is the class of the object</a:t>
                </a:r>
              </a:p>
              <a:p>
                <a:r>
                  <a:rPr lang="en-US" sz="2800" i="1" dirty="0"/>
                  <a:t>l</a:t>
                </a:r>
                <a:r>
                  <a:rPr lang="en-US" sz="2800" dirty="0"/>
                  <a:t> are parameters of predicted box and </a:t>
                </a:r>
                <a:r>
                  <a:rPr lang="en-US" sz="2800" i="1" dirty="0"/>
                  <a:t>g</a:t>
                </a:r>
                <a:r>
                  <a:rPr lang="en-US" sz="2800" dirty="0"/>
                  <a:t> are parameters of ground truth box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5267917"/>
              </a:xfrm>
              <a:prstGeom prst="rect">
                <a:avLst/>
              </a:prstGeom>
              <a:blipFill>
                <a:blip r:embed="rId3"/>
                <a:stretch>
                  <a:fillRect l="-1099" t="-1042" r="-1309" b="-1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7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Loss component for bounding box localization accuracy uses a smooth L1 distance with respect to the ground truth box location,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of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box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𝑠𝑚𝑜𝑜𝑡h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the bounding box predication has four components for center,</a:t>
                </a:r>
                <a:r>
                  <a:rPr lang="en-US" sz="2800" i="1" dirty="0"/>
                  <a:t> {cx, cy}</a:t>
                </a:r>
                <a:r>
                  <a:rPr lang="en-US" sz="2800" dirty="0"/>
                  <a:t>, and dimensions, </a:t>
                </a:r>
                <a:r>
                  <a:rPr lang="en-US" sz="2800" i="1" dirty="0"/>
                  <a:t>{w, h}</a:t>
                </a:r>
                <a:r>
                  <a:rPr lang="en-US" sz="2800" dirty="0"/>
                  <a:t>, with respect to the default bonding box, </a:t>
                </a:r>
                <a:r>
                  <a:rPr lang="en-US" sz="2800" i="1" dirty="0"/>
                  <a:t>d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blipFill>
                <a:blip r:embed="rId3"/>
                <a:stretch>
                  <a:fillRect l="-1099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4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component for correct identification at each location:</a:t>
                </a:r>
              </a:p>
              <a:p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𝑐𝑜𝑛𝑓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𝑁𝑒𝑔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sz="2800" dirty="0"/>
              </a:p>
              <a:p>
                <a:r>
                  <a:rPr lang="en-US" sz="2800" dirty="0"/>
                  <a:t>Where, the class probability prediction is given by the </a:t>
                </a:r>
                <a:r>
                  <a:rPr lang="en-US" sz="2800" dirty="0" err="1"/>
                  <a:t>softmax</a:t>
                </a:r>
                <a:r>
                  <a:rPr lang="en-US" sz="2800" dirty="0"/>
                  <a:t>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And,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sz="2800" dirty="0"/>
                  <a:t> is the </a:t>
                </a:r>
                <a:r>
                  <a:rPr lang="en-US" sz="2800" i="1" dirty="0"/>
                  <a:t>p-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category in box prediction </a:t>
                </a:r>
                <a:r>
                  <a:rPr lang="en-US" sz="2800" i="1" dirty="0" err="1"/>
                  <a:t>i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800" dirty="0"/>
                  <a:t> is the category for no object in box prediction </a:t>
                </a:r>
                <a:r>
                  <a:rPr lang="en-US" sz="2800" i="1" dirty="0" err="1"/>
                  <a:t>i</a:t>
                </a:r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blipFill>
                <a:blip r:embed="rId3"/>
                <a:stretch>
                  <a:fillRect l="-1099" t="-1250" b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2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Functions for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imbalance with object detection </a:t>
            </a:r>
          </a:p>
          <a:p>
            <a:r>
              <a:rPr lang="en-US" dirty="0"/>
              <a:t>Class imbalance is a significant problem when training object detection models </a:t>
            </a:r>
          </a:p>
          <a:p>
            <a:pPr lvl="1"/>
            <a:r>
              <a:rPr lang="en-US" dirty="0"/>
              <a:t>Example: Foreground objects are generally only a small fraction of pixels </a:t>
            </a:r>
          </a:p>
          <a:p>
            <a:pPr lvl="1"/>
            <a:r>
              <a:rPr lang="en-US" dirty="0"/>
              <a:t>Example: Many types of small-area background categories – e.g. stripes on a road  </a:t>
            </a:r>
          </a:p>
          <a:p>
            <a:r>
              <a:rPr lang="en-US" dirty="0"/>
              <a:t>To overcome class imbalance problems, </a:t>
            </a:r>
            <a:r>
              <a:rPr lang="en-US" dirty="0">
                <a:hlinkClick r:id="rId2"/>
              </a:rPr>
              <a:t>Li, et. al</a:t>
            </a:r>
            <a:r>
              <a:rPr lang="en-US" dirty="0"/>
              <a:t>., use two approaches: </a:t>
            </a:r>
          </a:p>
          <a:p>
            <a:pPr lvl="1"/>
            <a:r>
              <a:rPr lang="en-US" b="1" dirty="0"/>
              <a:t>Focal loss </a:t>
            </a:r>
            <a:r>
              <a:rPr lang="en-US" dirty="0"/>
              <a:t>is applied in the position head </a:t>
            </a:r>
          </a:p>
          <a:p>
            <a:pPr lvl="1"/>
            <a:r>
              <a:rPr lang="en-US" dirty="0"/>
              <a:t>Training the end-to-end network uses </a:t>
            </a:r>
            <a:r>
              <a:rPr lang="en-US" b="1" dirty="0"/>
              <a:t>Dice loss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0" dirty="0">
                    <a:effectLst/>
                    <a:latin typeface="Inter"/>
                  </a:rPr>
                  <a:t>Dice-</a:t>
                </a:r>
                <a:r>
                  <a:rPr lang="en-US" b="1" i="0" dirty="0" err="1">
                    <a:effectLst/>
                    <a:latin typeface="Inter"/>
                  </a:rPr>
                  <a:t>Sørensen</a:t>
                </a:r>
                <a:r>
                  <a:rPr lang="en-US" b="1" i="0" dirty="0">
                    <a:effectLst/>
                    <a:latin typeface="Inter"/>
                  </a:rPr>
                  <a:t> coefficient</a:t>
                </a:r>
                <a:r>
                  <a:rPr lang="en-US" b="0" i="0" dirty="0">
                    <a:effectLst/>
                    <a:latin typeface="Inter"/>
                  </a:rPr>
                  <a:t>, or </a:t>
                </a:r>
                <a:r>
                  <a:rPr lang="en-US" b="1" dirty="0"/>
                  <a:t>Dice loss</a:t>
                </a:r>
                <a:r>
                  <a:rPr lang="en-US" dirty="0"/>
                  <a:t>, is considered more robust to class imbalance   </a:t>
                </a:r>
              </a:p>
              <a:p>
                <a:r>
                  <a:rPr lang="en-US" b="0" i="0" dirty="0">
                    <a:effectLst/>
                    <a:latin typeface="Inter"/>
                  </a:rPr>
                  <a:t>For two sets,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the Dice-</a:t>
                </a:r>
                <a:r>
                  <a:rPr lang="en-US" b="0" i="0" dirty="0" err="1">
                    <a:effectLst/>
                    <a:latin typeface="Inter"/>
                  </a:rPr>
                  <a:t>Sørensen</a:t>
                </a:r>
                <a:r>
                  <a:rPr lang="en-US" b="0" i="0" dirty="0">
                    <a:effectLst/>
                    <a:latin typeface="Inter"/>
                  </a:rPr>
                  <a:t> coefficient </a:t>
                </a:r>
                <a:r>
                  <a:rPr lang="en-US" dirty="0"/>
                  <a:t>is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simple case of binary classification, we write Dice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label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category prediction </a:t>
                </a:r>
              </a:p>
              <a:p>
                <a:r>
                  <a:rPr lang="en-US" dirty="0"/>
                  <a:t>Dice loss is equivalent to F1 loss</a:t>
                </a:r>
              </a:p>
              <a:p>
                <a:r>
                  <a:rPr lang="en-US" dirty="0"/>
                  <a:t>Full details on loss functions for training semantic segmentation models can be found in </a:t>
                </a:r>
                <a:r>
                  <a:rPr lang="en-US" dirty="0">
                    <a:hlinkClick r:id="rId2"/>
                  </a:rPr>
                  <a:t>Jadon, 2020</a:t>
                </a:r>
                <a:r>
                  <a:rPr lang="en-US" dirty="0"/>
                  <a:t>, or </a:t>
                </a:r>
                <a:r>
                  <a:rPr lang="en-US" dirty="0">
                    <a:hlinkClick r:id="rId3"/>
                  </a:rPr>
                  <a:t>Jeremy Jordan’s blog post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043" t="-2179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3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easy to learn categories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multiple criteria to evaluate object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there an object in the box?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bounding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object classification in the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metrics for accuracy of bounding box and object class predictions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Average precision</a:t>
            </a:r>
            <a:r>
              <a:rPr lang="en-US" sz="2800" dirty="0"/>
              <a:t> measured on recall-precision trade-off curve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mean average precision  – </a:t>
            </a:r>
            <a:r>
              <a:rPr lang="en-US" sz="2800" b="1" dirty="0" err="1"/>
              <a:t>mAP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Mean taken over average precision over all object classes</a:t>
            </a:r>
          </a:p>
        </p:txBody>
      </p:sp>
    </p:spTree>
    <p:extLst>
      <p:ext uri="{BB962C8B-B14F-4D97-AF65-F5344CB8AC3E}">
        <p14:creationId xmlns:p14="http://schemas.microsoft.com/office/powerpoint/2010/main" val="21183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Review of the classification model metrics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Selectivity or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Fraction of cases classified as positive which are correctly classified  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Sensitivity or Recall: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 fraction positive cases correctly classified 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There is an inherent trade-off between precision and recall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average precision on recall-precision curve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Change threshold or confidence to quantify curve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  <a:blipFill>
                <a:blip r:embed="rId3"/>
                <a:stretch>
                  <a:fillRect l="-1058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91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1632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As alternative can use semantic segmentation – closely related algorithms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Semantic segmentation is a primary tool for scene understanding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this method in another lesson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8BAF-8974-4AED-9A54-A3AC47C0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13" y="2909260"/>
            <a:ext cx="7845707" cy="37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Average Precision - AP</a:t>
            </a:r>
            <a:endParaRPr lang="en-US" sz="28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E5077D-30CC-4B1D-B76D-47254773BA26}"/>
              </a:ext>
            </a:extLst>
          </p:cNvPr>
          <p:cNvCxnSpPr>
            <a:cxnSpLocks/>
          </p:cNvCxnSpPr>
          <p:nvPr/>
        </p:nvCxnSpPr>
        <p:spPr>
          <a:xfrm flipV="1">
            <a:off x="6672198" y="1791222"/>
            <a:ext cx="0" cy="39386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AB9524-9B22-4C46-9EBC-71BDA365E288}"/>
              </a:ext>
            </a:extLst>
          </p:cNvPr>
          <p:cNvCxnSpPr>
            <a:cxnSpLocks/>
          </p:cNvCxnSpPr>
          <p:nvPr/>
        </p:nvCxnSpPr>
        <p:spPr>
          <a:xfrm>
            <a:off x="6672198" y="5729892"/>
            <a:ext cx="53026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D66172-0D27-4C13-8C3E-D8C616D00C33}"/>
              </a:ext>
            </a:extLst>
          </p:cNvPr>
          <p:cNvSpPr/>
          <p:nvPr/>
        </p:nvSpPr>
        <p:spPr>
          <a:xfrm>
            <a:off x="6672198" y="2661781"/>
            <a:ext cx="924830" cy="306811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27D8A-CB2C-47C5-BBA3-37EDA138CA91}"/>
              </a:ext>
            </a:extLst>
          </p:cNvPr>
          <p:cNvSpPr/>
          <p:nvPr/>
        </p:nvSpPr>
        <p:spPr>
          <a:xfrm>
            <a:off x="7597028" y="3087666"/>
            <a:ext cx="924830" cy="26422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D170A7-DC8B-4565-AC68-955F2C0D9366}"/>
              </a:ext>
            </a:extLst>
          </p:cNvPr>
          <p:cNvSpPr/>
          <p:nvPr/>
        </p:nvSpPr>
        <p:spPr>
          <a:xfrm>
            <a:off x="8521858" y="3707704"/>
            <a:ext cx="924830" cy="202218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C86C6-51A9-49A4-B612-B57A0AA9CFAA}"/>
              </a:ext>
            </a:extLst>
          </p:cNvPr>
          <p:cNvSpPr/>
          <p:nvPr/>
        </p:nvSpPr>
        <p:spPr>
          <a:xfrm>
            <a:off x="9446688" y="4315215"/>
            <a:ext cx="924830" cy="14146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7BEB99-23F3-44CF-BD0E-8AD52734C868}"/>
              </a:ext>
            </a:extLst>
          </p:cNvPr>
          <p:cNvSpPr/>
          <p:nvPr/>
        </p:nvSpPr>
        <p:spPr>
          <a:xfrm>
            <a:off x="10371518" y="4834664"/>
            <a:ext cx="924830" cy="8952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9E4C9C4-E1F0-4713-90C0-6188C6BF5C7D}"/>
              </a:ext>
            </a:extLst>
          </p:cNvPr>
          <p:cNvSpPr/>
          <p:nvPr/>
        </p:nvSpPr>
        <p:spPr>
          <a:xfrm>
            <a:off x="6655455" y="2427242"/>
            <a:ext cx="4640893" cy="2605414"/>
          </a:xfrm>
          <a:custGeom>
            <a:avLst/>
            <a:gdLst>
              <a:gd name="connsiteX0" fmla="*/ 0 w 4640893"/>
              <a:gd name="connsiteY0" fmla="*/ 0 h 2605414"/>
              <a:gd name="connsiteX1" fmla="*/ 945715 w 4640893"/>
              <a:gd name="connsiteY1" fmla="*/ 432148 h 2605414"/>
              <a:gd name="connsiteX2" fmla="*/ 1860115 w 4640893"/>
              <a:gd name="connsiteY2" fmla="*/ 858033 h 2605414"/>
              <a:gd name="connsiteX3" fmla="*/ 2780778 w 4640893"/>
              <a:gd name="connsiteY3" fmla="*/ 1471808 h 2605414"/>
              <a:gd name="connsiteX4" fmla="*/ 3682652 w 4640893"/>
              <a:gd name="connsiteY4" fmla="*/ 2066794 h 2605414"/>
              <a:gd name="connsiteX5" fmla="*/ 4640893 w 4640893"/>
              <a:gd name="connsiteY5" fmla="*/ 2605414 h 2605414"/>
              <a:gd name="connsiteX6" fmla="*/ 4640893 w 4640893"/>
              <a:gd name="connsiteY6" fmla="*/ 2605414 h 2605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0893" h="2605414">
                <a:moveTo>
                  <a:pt x="0" y="0"/>
                </a:moveTo>
                <a:lnTo>
                  <a:pt x="945715" y="432148"/>
                </a:lnTo>
                <a:cubicBezTo>
                  <a:pt x="1255734" y="575153"/>
                  <a:pt x="1554271" y="684756"/>
                  <a:pt x="1860115" y="858033"/>
                </a:cubicBezTo>
                <a:cubicBezTo>
                  <a:pt x="2165959" y="1031310"/>
                  <a:pt x="2780778" y="1471808"/>
                  <a:pt x="2780778" y="1471808"/>
                </a:cubicBezTo>
                <a:cubicBezTo>
                  <a:pt x="3084534" y="1673268"/>
                  <a:pt x="3372633" y="1877860"/>
                  <a:pt x="3682652" y="2066794"/>
                </a:cubicBezTo>
                <a:cubicBezTo>
                  <a:pt x="3992671" y="2255728"/>
                  <a:pt x="4640893" y="2605414"/>
                  <a:pt x="4640893" y="2605414"/>
                </a:cubicBezTo>
                <a:lnTo>
                  <a:pt x="4640893" y="2605414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0FEC1-C2D0-4FE5-B6E1-8490124F2DD9}"/>
              </a:ext>
            </a:extLst>
          </p:cNvPr>
          <p:cNvSpPr txBox="1"/>
          <p:nvPr/>
        </p:nvSpPr>
        <p:spPr>
          <a:xfrm>
            <a:off x="398433" y="1935473"/>
            <a:ext cx="59301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Precision decreases as recall increases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Recall increases as confidence (</a:t>
            </a:r>
            <a:r>
              <a:rPr lang="en-US" sz="2800" dirty="0" err="1"/>
              <a:t>IoU</a:t>
            </a:r>
            <a:r>
              <a:rPr lang="en-US" sz="2800" dirty="0"/>
              <a:t>) increases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Average precision is Area Under the Curve (AUC) of precision-recall curve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Approximate AUC as sum of area of rectangles at each threshold 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Usually sample precision at 10 threshold (</a:t>
            </a:r>
            <a:r>
              <a:rPr lang="en-US" sz="2800" dirty="0" err="1"/>
              <a:t>IoU</a:t>
            </a:r>
            <a:r>
              <a:rPr lang="en-US" sz="2800" dirty="0"/>
              <a:t>) values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17C67-F155-48B5-A6BD-34AC2E8D3690}"/>
              </a:ext>
            </a:extLst>
          </p:cNvPr>
          <p:cNvSpPr txBox="1"/>
          <p:nvPr/>
        </p:nvSpPr>
        <p:spPr>
          <a:xfrm>
            <a:off x="7597028" y="5787674"/>
            <a:ext cx="330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Increasing threshold, </a:t>
            </a:r>
            <a:r>
              <a:rPr lang="en-US" sz="2400" dirty="0" err="1"/>
              <a:t>IoU</a:t>
            </a:r>
            <a:endParaRPr lang="en-US" sz="2400" dirty="0"/>
          </a:p>
          <a:p>
            <a:r>
              <a:rPr lang="en-US" sz="2400" dirty="0"/>
              <a:t>Increasing Recall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7F9FFC-5A9A-4E39-A1F3-9427FC7AFFE6}"/>
              </a:ext>
            </a:extLst>
          </p:cNvPr>
          <p:cNvSpPr txBox="1"/>
          <p:nvPr/>
        </p:nvSpPr>
        <p:spPr>
          <a:xfrm rot="16200000">
            <a:off x="5798445" y="3751532"/>
            <a:ext cx="1315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13381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20" grpId="0"/>
      <p:bldP spid="2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</a:t>
            </a:r>
            <a:r>
              <a:rPr lang="en-US" sz="2800" dirty="0" err="1"/>
              <a:t>mAP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average precision for each of </a:t>
            </a:r>
            <a:r>
              <a:rPr lang="en-US" sz="2800" i="1" dirty="0"/>
              <a:t>c</a:t>
            </a:r>
            <a:r>
              <a:rPr lang="en-US" sz="2800" dirty="0"/>
              <a:t> classes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mean of precision for all c classes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Report </a:t>
            </a:r>
            <a:r>
              <a:rPr lang="en-US" sz="2800" dirty="0" err="1"/>
              <a:t>mAP</a:t>
            </a:r>
            <a:r>
              <a:rPr lang="en-US" sz="2800" dirty="0"/>
              <a:t> as percentage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Prefect performance = 100%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No correct detection and classification = 0%</a:t>
            </a:r>
          </a:p>
        </p:txBody>
      </p:sp>
    </p:spTree>
    <p:extLst>
      <p:ext uri="{BB962C8B-B14F-4D97-AF65-F5344CB8AC3E}">
        <p14:creationId xmlns:p14="http://schemas.microsoft.com/office/powerpoint/2010/main" val="143631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Architectures of object detectors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28586-63BE-C939-1B17-B35AE08D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8" y="1593377"/>
            <a:ext cx="8822912" cy="2701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BBA779-33EC-9577-4F77-2C22C510F9F1}"/>
              </a:ext>
            </a:extLst>
          </p:cNvPr>
          <p:cNvSpPr txBox="1"/>
          <p:nvPr/>
        </p:nvSpPr>
        <p:spPr>
          <a:xfrm>
            <a:off x="220266" y="4646554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Backbone</a:t>
            </a:r>
            <a:r>
              <a:rPr lang="en-US" sz="2800" dirty="0"/>
              <a:t> convolutionally NN creates the </a:t>
            </a:r>
            <a:r>
              <a:rPr lang="en-US" sz="2800" b="1" dirty="0"/>
              <a:t>feature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7DA5B-7197-A147-1895-F59B2514C044}"/>
              </a:ext>
            </a:extLst>
          </p:cNvPr>
          <p:cNvSpPr txBox="1"/>
          <p:nvPr/>
        </p:nvSpPr>
        <p:spPr>
          <a:xfrm>
            <a:off x="3516236" y="4846091"/>
            <a:ext cx="3004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Neck </a:t>
            </a:r>
            <a:r>
              <a:rPr lang="en-US" sz="2800" dirty="0"/>
              <a:t>to accommodate </a:t>
            </a:r>
            <a:r>
              <a:rPr lang="en-US" sz="2800" b="1" dirty="0"/>
              <a:t>multiple 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D2443-D6DE-1CB1-E5BA-81029DCF2BE0}"/>
              </a:ext>
            </a:extLst>
          </p:cNvPr>
          <p:cNvSpPr txBox="1"/>
          <p:nvPr/>
        </p:nvSpPr>
        <p:spPr>
          <a:xfrm>
            <a:off x="6208881" y="4891767"/>
            <a:ext cx="2511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Head detects</a:t>
            </a:r>
            <a:r>
              <a:rPr lang="en-US" sz="2800" dirty="0"/>
              <a:t> objects and </a:t>
            </a:r>
            <a:r>
              <a:rPr lang="en-US" sz="2800" b="1" dirty="0"/>
              <a:t>identifies </a:t>
            </a:r>
            <a:r>
              <a:rPr lang="en-US" sz="2800" dirty="0"/>
              <a:t>them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D5FED7-EDD4-1BFC-F0DB-67D10B8F770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722662" y="4295130"/>
            <a:ext cx="1547011" cy="35142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7F8E54-E679-E7B7-69C5-224DB4B5EB53}"/>
              </a:ext>
            </a:extLst>
          </p:cNvPr>
          <p:cNvCxnSpPr>
            <a:cxnSpLocks/>
          </p:cNvCxnSpPr>
          <p:nvPr/>
        </p:nvCxnSpPr>
        <p:spPr>
          <a:xfrm flipV="1">
            <a:off x="4372495" y="4270893"/>
            <a:ext cx="1193326" cy="57519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248F13-2DF9-D94C-256B-47262453AA8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464547" y="4295130"/>
            <a:ext cx="429667" cy="59663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85152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detectors: Example YOLOv4     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9B0197-FF5F-F0C8-11BD-6F92A33F6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0" y="1606667"/>
            <a:ext cx="2336654" cy="27620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5B0E55-9971-BA4C-C6E6-0BB1CA4BB490}"/>
              </a:ext>
            </a:extLst>
          </p:cNvPr>
          <p:cNvSpPr txBox="1"/>
          <p:nvPr/>
        </p:nvSpPr>
        <p:spPr>
          <a:xfrm>
            <a:off x="8966942" y="4834046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Sparse Prediction </a:t>
            </a:r>
            <a:r>
              <a:rPr lang="en-US" sz="2800" dirty="0"/>
              <a:t>applies </a:t>
            </a:r>
            <a:r>
              <a:rPr lang="en-US" sz="2800" b="1" dirty="0"/>
              <a:t>non-maximal suppression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3BF6E5-96CC-6106-B04F-F01F397FBD54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10436411" y="4297672"/>
            <a:ext cx="32927" cy="53637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6310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Backbones: CNNs Create Feature Maps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Many choices have been tried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VGG-16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ResNet-52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EfficientNet</a:t>
            </a:r>
            <a:r>
              <a:rPr lang="en-US" sz="2800" dirty="0"/>
              <a:t>-BO/B7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Darknet-53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Others…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975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Images contain objects a multiple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to detect objects across wide range of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trade-off between semantics and detail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Large scale has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Fine scale has more detail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neural network architecture produces multiple scales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 with max pooling reduces detail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layers with better semantics</a:t>
            </a:r>
          </a:p>
        </p:txBody>
      </p:sp>
    </p:spTree>
    <p:extLst>
      <p:ext uri="{BB962C8B-B14F-4D97-AF65-F5344CB8AC3E}">
        <p14:creationId xmlns:p14="http://schemas.microsoft.com/office/powerpoint/2010/main" val="222649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Images contain objects a multiple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to detect objects across wide range of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trade-off between semantics and detail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Large scale has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Fine scale has more detail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neural network architecture produces multiple scales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 with max pooling reduces detail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layers with better semantics</a:t>
            </a:r>
          </a:p>
        </p:txBody>
      </p:sp>
    </p:spTree>
    <p:extLst>
      <p:ext uri="{BB962C8B-B14F-4D97-AF65-F5344CB8AC3E}">
        <p14:creationId xmlns:p14="http://schemas.microsoft.com/office/powerpoint/2010/main" val="227841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319" y="3839330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63455" y="3255684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42333" y="2265462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27915" y="1364106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49672" y="4051169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26106" y="2991494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26106" y="1985461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32754" y="3783863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78311" y="275968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37285" y="183810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96000" y="1724803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71330" y="3485720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96000" y="2507837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47961" y="1698973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13516" y="2628478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20491" y="3623528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909698" y="1896795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607229" y="2118205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14224" y="2786491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46844" y="3017324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909698" y="3998130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720363" y="4228963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52891" y="1993855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51707" y="2849413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47915" y="4011086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25283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7C7DA-86E4-41D9-BB0A-49B9A2073641}"/>
              </a:ext>
            </a:extLst>
          </p:cNvPr>
          <p:cNvSpPr txBox="1"/>
          <p:nvPr/>
        </p:nvSpPr>
        <p:spPr>
          <a:xfrm rot="16200000">
            <a:off x="-211666" y="2084080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Convolution/max-polling layers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1A916-380B-499A-9254-8F44A1B00F23}"/>
              </a:ext>
            </a:extLst>
          </p:cNvPr>
          <p:cNvSpPr txBox="1"/>
          <p:nvPr/>
        </p:nvSpPr>
        <p:spPr>
          <a:xfrm rot="16200000">
            <a:off x="191465" y="4553504"/>
            <a:ext cx="15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DBE2A0-1E9D-416C-9A93-13E509CDC267}"/>
              </a:ext>
            </a:extLst>
          </p:cNvPr>
          <p:cNvSpPr txBox="1"/>
          <p:nvPr/>
        </p:nvSpPr>
        <p:spPr>
          <a:xfrm>
            <a:off x="5013382" y="4843044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Convolution/up-sampling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4F339-5B6D-4ED3-8259-BD509E5DF718}"/>
              </a:ext>
            </a:extLst>
          </p:cNvPr>
          <p:cNvSpPr txBox="1"/>
          <p:nvPr/>
        </p:nvSpPr>
        <p:spPr>
          <a:xfrm rot="16200000">
            <a:off x="8677477" y="2711270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Multi-scale bounding boxes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354204" y="823179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CE7A3B8-1048-1B75-56D9-8B884ECB6B85}"/>
              </a:ext>
            </a:extLst>
          </p:cNvPr>
          <p:cNvSpPr/>
          <p:nvPr/>
        </p:nvSpPr>
        <p:spPr>
          <a:xfrm rot="5400000">
            <a:off x="2818573" y="4418245"/>
            <a:ext cx="396853" cy="263132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BB31F-8E2B-F821-A1C9-4A7CC1A74D7C}"/>
              </a:ext>
            </a:extLst>
          </p:cNvPr>
          <p:cNvSpPr txBox="1"/>
          <p:nvPr/>
        </p:nvSpPr>
        <p:spPr>
          <a:xfrm>
            <a:off x="607367" y="5932334"/>
            <a:ext cx="4296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Backbone</a:t>
            </a:r>
            <a:r>
              <a:rPr lang="en-US" sz="2400" dirty="0"/>
              <a:t> Convolutional Layers</a:t>
            </a:r>
          </a:p>
          <a:p>
            <a:r>
              <a:rPr lang="en-US" sz="2400" dirty="0"/>
              <a:t>Creates </a:t>
            </a:r>
            <a:r>
              <a:rPr lang="en-US" sz="2400" b="1" dirty="0"/>
              <a:t>feature map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E4A3FC2-B993-8FAD-B0F5-205403437014}"/>
              </a:ext>
            </a:extLst>
          </p:cNvPr>
          <p:cNvSpPr/>
          <p:nvPr/>
        </p:nvSpPr>
        <p:spPr>
          <a:xfrm rot="5400000">
            <a:off x="5988857" y="4408817"/>
            <a:ext cx="396853" cy="2709060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B6EEA-7125-F605-A52C-0335D57EBA90}"/>
              </a:ext>
            </a:extLst>
          </p:cNvPr>
          <p:cNvSpPr txBox="1"/>
          <p:nvPr/>
        </p:nvSpPr>
        <p:spPr>
          <a:xfrm>
            <a:off x="4709299" y="5932334"/>
            <a:ext cx="379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of </a:t>
            </a:r>
            <a:r>
              <a:rPr lang="en-US" sz="2400" b="1" dirty="0"/>
              <a:t>neck</a:t>
            </a:r>
          </a:p>
          <a:p>
            <a:r>
              <a:rPr lang="en-US" sz="2400" b="1" dirty="0"/>
              <a:t>Multiple scales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2E77077-9623-2F00-8244-A388CD18E85D}"/>
              </a:ext>
            </a:extLst>
          </p:cNvPr>
          <p:cNvSpPr/>
          <p:nvPr/>
        </p:nvSpPr>
        <p:spPr>
          <a:xfrm rot="5400000">
            <a:off x="8875296" y="3606588"/>
            <a:ext cx="396853" cy="246906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7D1F4-8D59-7F4D-0DB8-2298E47D0AF4}"/>
              </a:ext>
            </a:extLst>
          </p:cNvPr>
          <p:cNvSpPr txBox="1"/>
          <p:nvPr/>
        </p:nvSpPr>
        <p:spPr>
          <a:xfrm>
            <a:off x="7909974" y="5039547"/>
            <a:ext cx="323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Head</a:t>
            </a:r>
            <a:r>
              <a:rPr lang="en-US" sz="2400" dirty="0"/>
              <a:t> for </a:t>
            </a:r>
            <a:r>
              <a:rPr lang="en-US" sz="2400" b="1" dirty="0"/>
              <a:t>detection</a:t>
            </a:r>
            <a:r>
              <a:rPr lang="en-US" sz="2400" dirty="0"/>
              <a:t> and </a:t>
            </a:r>
            <a:r>
              <a:rPr lang="en-US" sz="2400" b="1" dirty="0"/>
              <a:t>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8864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2" grpId="0" animBg="1"/>
      <p:bldP spid="15" grpId="0" animBg="1"/>
      <p:bldP spid="16" grpId="0" animBg="1"/>
      <p:bldP spid="17" grpId="0" animBg="1"/>
      <p:bldP spid="58" grpId="0" animBg="1"/>
      <p:bldP spid="65" grpId="0" animBg="1"/>
      <p:bldP spid="68" grpId="0" animBg="1"/>
      <p:bldP spid="71" grpId="0" animBg="1"/>
      <p:bldP spid="72" grpId="0" animBg="1"/>
      <p:bldP spid="73" grpId="0" animBg="1"/>
      <p:bldP spid="24" grpId="0"/>
      <p:bldP spid="39" grpId="0"/>
      <p:bldP spid="40" grpId="0"/>
      <p:bldP spid="41" grpId="0"/>
      <p:bldP spid="5" grpId="0" animBg="1"/>
      <p:bldP spid="6" grpId="0"/>
      <p:bldP spid="7" grpId="0" animBg="1"/>
      <p:bldP spid="8" grpId="0"/>
      <p:bldP spid="10" grpId="0" animBg="1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</a:t>
            </a:r>
            <a:r>
              <a:rPr lang="en-US" sz="3200" dirty="0">
                <a:hlinkClick r:id="rId3"/>
              </a:rPr>
              <a:t>Single Shot Detector, SSD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EE081-9EB7-45EE-A18F-210AB3D3A350}"/>
              </a:ext>
            </a:extLst>
          </p:cNvPr>
          <p:cNvSpPr txBox="1"/>
          <p:nvPr/>
        </p:nvSpPr>
        <p:spPr>
          <a:xfrm>
            <a:off x="762000" y="5121253"/>
            <a:ext cx="986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takes a different approach to the speed-accuracy trade-off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achieves efficiency by scoring multiple bounding boxes at different scales simultaneously using convolutional layers  </a:t>
            </a:r>
          </a:p>
        </p:txBody>
      </p:sp>
    </p:spTree>
    <p:extLst>
      <p:ext uri="{BB962C8B-B14F-4D97-AF65-F5344CB8AC3E}">
        <p14:creationId xmlns:p14="http://schemas.microsoft.com/office/powerpoint/2010/main" val="37547542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DEB6C38-A5E3-442C-8A3D-C46780A437C0}"/>
              </a:ext>
            </a:extLst>
          </p:cNvPr>
          <p:cNvSpPr txBox="1"/>
          <p:nvPr/>
        </p:nvSpPr>
        <p:spPr>
          <a:xfrm>
            <a:off x="762000" y="5121253"/>
            <a:ext cx="986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is a fully convolutional network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1388464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2883305" y="3761334"/>
            <a:ext cx="396853" cy="226202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334111" y="5090773"/>
            <a:ext cx="5495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VGG-16 </a:t>
            </a:r>
            <a:r>
              <a:rPr lang="en-US" sz="2400" b="1" dirty="0"/>
              <a:t>Backbone</a:t>
            </a:r>
            <a:r>
              <a:rPr lang="en-US" sz="2400" dirty="0"/>
              <a:t> Convolutional Layers</a:t>
            </a:r>
          </a:p>
          <a:p>
            <a:r>
              <a:rPr lang="en-US" sz="2400" dirty="0"/>
              <a:t>Creates </a:t>
            </a:r>
            <a:r>
              <a:rPr lang="en-US" sz="2400" b="1" dirty="0"/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1889205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Multiple prior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Single-shot algorithms for video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 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Lesson Overview</a:t>
            </a:r>
          </a:p>
        </p:txBody>
      </p:sp>
    </p:spTree>
    <p:extLst>
      <p:ext uri="{BB962C8B-B14F-4D97-AF65-F5344CB8AC3E}">
        <p14:creationId xmlns:p14="http://schemas.microsoft.com/office/powerpoint/2010/main" val="29355224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6712912" y="2699558"/>
            <a:ext cx="396853" cy="518668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2966258" y="5491325"/>
            <a:ext cx="8039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of </a:t>
            </a:r>
            <a:r>
              <a:rPr lang="en-US" sz="2400" b="1" dirty="0"/>
              <a:t>neck </a:t>
            </a:r>
            <a:r>
              <a:rPr lang="en-US" sz="2400" dirty="0"/>
              <a:t>down sample to multiple scales</a:t>
            </a:r>
          </a:p>
          <a:p>
            <a:r>
              <a:rPr lang="en-US" sz="2400" dirty="0"/>
              <a:t>Detection and classification on grids</a:t>
            </a:r>
          </a:p>
        </p:txBody>
      </p:sp>
    </p:spTree>
    <p:extLst>
      <p:ext uri="{BB962C8B-B14F-4D97-AF65-F5344CB8AC3E}">
        <p14:creationId xmlns:p14="http://schemas.microsoft.com/office/powerpoint/2010/main" val="14822971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10197792" y="4608173"/>
            <a:ext cx="396853" cy="115315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8158481" y="5491324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Head</a:t>
            </a:r>
            <a:r>
              <a:rPr lang="en-US" sz="2400" dirty="0"/>
              <a:t> layers</a:t>
            </a:r>
          </a:p>
          <a:p>
            <a:r>
              <a:rPr lang="en-US" sz="2400" dirty="0"/>
              <a:t>Output for each box and class</a:t>
            </a:r>
          </a:p>
        </p:txBody>
      </p:sp>
    </p:spTree>
    <p:extLst>
      <p:ext uri="{BB962C8B-B14F-4D97-AF65-F5344CB8AC3E}">
        <p14:creationId xmlns:p14="http://schemas.microsoft.com/office/powerpoint/2010/main" val="13923150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28586-63BE-C939-1B17-B35AE08D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8" y="1593377"/>
            <a:ext cx="8822912" cy="2701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BBA779-33EC-9577-4F77-2C22C510F9F1}"/>
              </a:ext>
            </a:extLst>
          </p:cNvPr>
          <p:cNvSpPr txBox="1"/>
          <p:nvPr/>
        </p:nvSpPr>
        <p:spPr>
          <a:xfrm>
            <a:off x="220266" y="4646554"/>
            <a:ext cx="3004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Backbone</a:t>
            </a:r>
            <a:r>
              <a:rPr lang="en-US" sz="2800" dirty="0"/>
              <a:t> DarkNet-53 creates the </a:t>
            </a:r>
            <a:r>
              <a:rPr lang="en-US" sz="2800" b="1" dirty="0"/>
              <a:t>feature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7DA5B-7197-A147-1895-F59B2514C044}"/>
              </a:ext>
            </a:extLst>
          </p:cNvPr>
          <p:cNvSpPr txBox="1"/>
          <p:nvPr/>
        </p:nvSpPr>
        <p:spPr>
          <a:xfrm>
            <a:off x="3516236" y="4786471"/>
            <a:ext cx="25797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Neck </a:t>
            </a:r>
            <a:r>
              <a:rPr lang="en-US" sz="2800" dirty="0"/>
              <a:t>to accommodate </a:t>
            </a:r>
            <a:r>
              <a:rPr lang="en-US" sz="2800" b="1" dirty="0"/>
              <a:t>multiple 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D2443-D6DE-1CB1-E5BA-81029DCF2BE0}"/>
              </a:ext>
            </a:extLst>
          </p:cNvPr>
          <p:cNvSpPr txBox="1"/>
          <p:nvPr/>
        </p:nvSpPr>
        <p:spPr>
          <a:xfrm>
            <a:off x="6275806" y="4786472"/>
            <a:ext cx="2511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Head detects</a:t>
            </a:r>
            <a:r>
              <a:rPr lang="en-US" sz="2800" dirty="0"/>
              <a:t> objects and </a:t>
            </a:r>
            <a:r>
              <a:rPr lang="en-US" sz="2800" b="1" dirty="0"/>
              <a:t>identifies </a:t>
            </a:r>
            <a:r>
              <a:rPr lang="en-US" sz="2800" dirty="0"/>
              <a:t>them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D5FED7-EDD4-1BFC-F0DB-67D10B8F770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722662" y="4295130"/>
            <a:ext cx="1547011" cy="35142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7F8E54-E679-E7B7-69C5-224DB4B5EB53}"/>
              </a:ext>
            </a:extLst>
          </p:cNvPr>
          <p:cNvCxnSpPr>
            <a:cxnSpLocks/>
          </p:cNvCxnSpPr>
          <p:nvPr/>
        </p:nvCxnSpPr>
        <p:spPr>
          <a:xfrm flipV="1">
            <a:off x="4578429" y="4270893"/>
            <a:ext cx="987392" cy="51557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248F13-2DF9-D94C-256B-47262453AA8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531472" y="4189835"/>
            <a:ext cx="429667" cy="59663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85152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detectors: Example YOLOv4     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9B0197-FF5F-F0C8-11BD-6F92A33F6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0" y="1606667"/>
            <a:ext cx="2336654" cy="27620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5B0E55-9971-BA4C-C6E6-0BB1CA4BB490}"/>
              </a:ext>
            </a:extLst>
          </p:cNvPr>
          <p:cNvSpPr txBox="1"/>
          <p:nvPr/>
        </p:nvSpPr>
        <p:spPr>
          <a:xfrm>
            <a:off x="8966943" y="4786472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Sparse Prediction </a:t>
            </a:r>
            <a:r>
              <a:rPr lang="en-US" sz="2800" dirty="0"/>
              <a:t>applies </a:t>
            </a:r>
            <a:r>
              <a:rPr lang="en-US" sz="2800" b="1" dirty="0"/>
              <a:t>non-maximal suppression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3BF6E5-96CC-6106-B04F-F01F397FBD54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10436412" y="4250098"/>
            <a:ext cx="32927" cy="53637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22308F0-CE89-2FF4-6042-8184557D7CE0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5"/>
              </a:rPr>
              <a:t>Bochkovskiy</a:t>
            </a:r>
            <a:r>
              <a:rPr lang="en-US" sz="1800" dirty="0">
                <a:hlinkClick r:id="rId5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03917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6739353" y="6449039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2"/>
              </a:rPr>
              <a:t>Bochkovskiy</a:t>
            </a:r>
            <a:r>
              <a:rPr lang="en-US" sz="1800" dirty="0">
                <a:hlinkClick r:id="rId2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244A9-2412-6CDA-7F7D-51E6485B3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403" y="1575388"/>
            <a:ext cx="6586576" cy="46919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405B2E-A078-FE1F-1D32-5B00B6579A4B}"/>
              </a:ext>
            </a:extLst>
          </p:cNvPr>
          <p:cNvSpPr txBox="1"/>
          <p:nvPr/>
        </p:nvSpPr>
        <p:spPr>
          <a:xfrm>
            <a:off x="398433" y="1935473"/>
            <a:ext cx="49468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YOLOv4 introduced mosaic data augmentation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Mosaic created from patches of several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Gives greater diversity of backgrounds and objects in augmented images </a:t>
            </a:r>
          </a:p>
        </p:txBody>
      </p:sp>
    </p:spTree>
    <p:extLst>
      <p:ext uri="{BB962C8B-B14F-4D97-AF65-F5344CB8AC3E}">
        <p14:creationId xmlns:p14="http://schemas.microsoft.com/office/powerpoint/2010/main" val="20738268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2"/>
              </a:rPr>
              <a:t>Bochkovskiy</a:t>
            </a:r>
            <a:r>
              <a:rPr lang="en-US" sz="1800" dirty="0">
                <a:hlinkClick r:id="rId2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F89C-0716-EDA1-9A40-7B1A67630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812" y="1623593"/>
            <a:ext cx="7093121" cy="4130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5065E-CA8A-195E-9B76-503A23C55528}"/>
              </a:ext>
            </a:extLst>
          </p:cNvPr>
          <p:cNvSpPr txBox="1"/>
          <p:nvPr/>
        </p:nvSpPr>
        <p:spPr>
          <a:xfrm>
            <a:off x="398434" y="1935473"/>
            <a:ext cx="47013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 = Sensitivity for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 = Mosaic augmentation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IT = Multiple anchors for single ground truth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GA = Genetic algorithm for network model selection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OA = Optimized anchors for 512 x 512 image  </a:t>
            </a:r>
          </a:p>
        </p:txBody>
      </p:sp>
    </p:spTree>
    <p:extLst>
      <p:ext uri="{BB962C8B-B14F-4D97-AF65-F5344CB8AC3E}">
        <p14:creationId xmlns:p14="http://schemas.microsoft.com/office/powerpoint/2010/main" val="13981190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0E4DD-9F8F-7922-C6D1-D4B79BE9A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38" y="1575388"/>
            <a:ext cx="5980161" cy="4572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3"/>
              </a:rPr>
              <a:t>Bochkovskiy</a:t>
            </a:r>
            <a:r>
              <a:rPr lang="en-US" sz="1800" dirty="0">
                <a:hlinkClick r:id="rId3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481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Chen, et. al., 2022</a:t>
            </a:r>
            <a:r>
              <a:rPr lang="en-US" sz="3200" dirty="0"/>
              <a:t> proposed a simplified transformer architecture for dense CV tasks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3081800" y="1960635"/>
            <a:ext cx="5119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Pure </a:t>
            </a:r>
            <a:r>
              <a:rPr lang="en-US" sz="2800" dirty="0" err="1"/>
              <a:t>ViT</a:t>
            </a:r>
            <a:r>
              <a:rPr lang="en-US" sz="2800" dirty="0"/>
              <a:t> transformer architecture to create feature map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87E3-AAB6-D32A-3384-CA3103A9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83" y="2951307"/>
            <a:ext cx="10408484" cy="27560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884FE5-196C-3511-D69C-984FB438F027}"/>
              </a:ext>
            </a:extLst>
          </p:cNvPr>
          <p:cNvCxnSpPr/>
          <p:nvPr/>
        </p:nvCxnSpPr>
        <p:spPr>
          <a:xfrm>
            <a:off x="3541830" y="5707355"/>
            <a:ext cx="41853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3B42D5-4C11-26C4-0CE4-9B92B44FA672}"/>
              </a:ext>
            </a:extLst>
          </p:cNvPr>
          <p:cNvSpPr txBox="1"/>
          <p:nvPr/>
        </p:nvSpPr>
        <p:spPr>
          <a:xfrm>
            <a:off x="1529089" y="5800603"/>
            <a:ext cx="82108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Constant window size (</a:t>
            </a:r>
            <a:r>
              <a:rPr lang="en-US" sz="2800" dirty="0" err="1"/>
              <a:t>UViT</a:t>
            </a:r>
            <a:r>
              <a:rPr lang="en-US" sz="2800" dirty="0"/>
              <a:t>) or increasing window size with depth (+) to achieve high density efficiently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18B18-9E8E-67EA-FD71-FBC9C34B3F26}"/>
              </a:ext>
            </a:extLst>
          </p:cNvPr>
          <p:cNvSpPr txBox="1"/>
          <p:nvPr/>
        </p:nvSpPr>
        <p:spPr>
          <a:xfrm>
            <a:off x="9972675" y="1874089"/>
            <a:ext cx="2085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Task specific heads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AF4099-EE98-9740-2F0D-4D9C8CEFC465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584426" y="2828196"/>
            <a:ext cx="431237" cy="2750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1FCA37-9265-99DB-DDCD-543237BB5D5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641412" y="2914742"/>
            <a:ext cx="50727" cy="6571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2737B7-9557-AAE0-4FAB-EBEA53FEF3A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829925" y="2828196"/>
            <a:ext cx="185738" cy="14523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5675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Chen, et. al., 2022</a:t>
            </a:r>
            <a:r>
              <a:rPr lang="en-US" sz="2800" dirty="0"/>
              <a:t> showed simple architecture is superior to more complex hand-engineered architectures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949CDE-7697-652A-EB6F-5799664EE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274" y="1990487"/>
            <a:ext cx="6527742" cy="4718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A6E7C-8C3C-34B8-2232-630189C436FC}"/>
              </a:ext>
            </a:extLst>
          </p:cNvPr>
          <p:cNvSpPr txBox="1"/>
          <p:nvPr/>
        </p:nvSpPr>
        <p:spPr>
          <a:xfrm>
            <a:off x="401778" y="3492565"/>
            <a:ext cx="4701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SD = Spatial down-sampling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MF = Multi-scale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2x = Doubled channels</a:t>
            </a:r>
          </a:p>
        </p:txBody>
      </p:sp>
    </p:spTree>
    <p:extLst>
      <p:ext uri="{BB962C8B-B14F-4D97-AF65-F5344CB8AC3E}">
        <p14:creationId xmlns:p14="http://schemas.microsoft.com/office/powerpoint/2010/main" val="27702465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Chen, et. al., 2022</a:t>
            </a:r>
            <a:r>
              <a:rPr lang="en-US" sz="2800" dirty="0"/>
              <a:t> showed simple architecture is superior to more complex hand-engineered architectures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949CDE-7697-652A-EB6F-5799664EE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274" y="1990487"/>
            <a:ext cx="6527742" cy="4718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A6E7C-8C3C-34B8-2232-630189C436FC}"/>
              </a:ext>
            </a:extLst>
          </p:cNvPr>
          <p:cNvSpPr txBox="1"/>
          <p:nvPr/>
        </p:nvSpPr>
        <p:spPr>
          <a:xfrm>
            <a:off x="401778" y="3492565"/>
            <a:ext cx="4701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SD = Spatial down-sampling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MF = Multi-scale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2x = Doubled channels</a:t>
            </a:r>
          </a:p>
        </p:txBody>
      </p:sp>
    </p:spTree>
    <p:extLst>
      <p:ext uri="{BB962C8B-B14F-4D97-AF65-F5344CB8AC3E}">
        <p14:creationId xmlns:p14="http://schemas.microsoft.com/office/powerpoint/2010/main" val="3411661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Chen, et. al., 2022</a:t>
            </a:r>
            <a:r>
              <a:rPr lang="en-US" sz="2800" dirty="0"/>
              <a:t> propose transformer architecture which may be a path for future dense CV tasks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5C16F-E993-2415-749F-A0B115AF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834" y="1830407"/>
            <a:ext cx="7152431" cy="4010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E2CB6B-2454-2FAF-58CD-E6D9F613F45E}"/>
              </a:ext>
            </a:extLst>
          </p:cNvPr>
          <p:cNvSpPr txBox="1"/>
          <p:nvPr/>
        </p:nvSpPr>
        <p:spPr>
          <a:xfrm>
            <a:off x="1548765" y="5906824"/>
            <a:ext cx="8023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well does the pure transformer model work? </a:t>
            </a:r>
          </a:p>
        </p:txBody>
      </p:sp>
    </p:spTree>
    <p:extLst>
      <p:ext uri="{BB962C8B-B14F-4D97-AF65-F5344CB8AC3E}">
        <p14:creationId xmlns:p14="http://schemas.microsoft.com/office/powerpoint/2010/main" val="1934496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6422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Real-world scenes are cluttered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0D4BC-04D8-439D-84EF-4CA11082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34" y="2179770"/>
            <a:ext cx="6363251" cy="4256139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6A32BE2-92CD-42DA-B8DE-CBAA4C5D6532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Hard to uniquely detect and classify all objects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This object is both a vase and a potted plant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2349D0-7C8E-4DCE-AE41-070B6714282D}"/>
              </a:ext>
            </a:extLst>
          </p:cNvPr>
          <p:cNvCxnSpPr/>
          <p:nvPr/>
        </p:nvCxnSpPr>
        <p:spPr>
          <a:xfrm>
            <a:off x="4521200" y="3667760"/>
            <a:ext cx="2768600" cy="2590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0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boxes, maintain stability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Multiple prior (anchor) bounding boxes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algorithms,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mAP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problem, multi-task loss </a:t>
            </a:r>
            <a:r>
              <a:rPr lang="en-GB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functuion</a:t>
            </a: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Single-shot algorithms for video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    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Summary  </a:t>
            </a:r>
          </a:p>
        </p:txBody>
      </p:sp>
    </p:spTree>
    <p:extLst>
      <p:ext uri="{BB962C8B-B14F-4D97-AF65-F5344CB8AC3E}">
        <p14:creationId xmlns:p14="http://schemas.microsoft.com/office/powerpoint/2010/main" val="2742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Elements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317938" y="1304875"/>
            <a:ext cx="110888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Object detection algorithms have some common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Convolutional Neural Network</a:t>
            </a:r>
            <a:r>
              <a:rPr lang="en-US" sz="2800" dirty="0"/>
              <a:t>: CNN backbone creates a feature map which is used to detect and classify objects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Candidate bounding boxes</a:t>
            </a:r>
            <a:r>
              <a:rPr lang="en-US" sz="2800" dirty="0"/>
              <a:t>: Multiple candidate bounding boxes are generated for each region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Bounding box maximal suppression</a:t>
            </a:r>
            <a:r>
              <a:rPr lang="en-US" sz="2800" dirty="0"/>
              <a:t>: The probability of an object being in each bounding box (</a:t>
            </a:r>
            <a:r>
              <a:rPr lang="en-US" sz="2800" b="1" dirty="0" err="1"/>
              <a:t>objectness</a:t>
            </a:r>
            <a:r>
              <a:rPr lang="en-US" sz="2800" dirty="0"/>
              <a:t>), and low probability boxes are suppressed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Minimal bounding boxes</a:t>
            </a:r>
            <a:r>
              <a:rPr lang="en-US" sz="2800" dirty="0"/>
              <a:t>: The size of the bounding boxes is adjusted to best fit the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Identification</a:t>
            </a:r>
            <a:r>
              <a:rPr lang="en-US" sz="2800"/>
              <a:t>: Classify </a:t>
            </a:r>
            <a:r>
              <a:rPr lang="en-US" sz="2800" dirty="0"/>
              <a:t>the object in each bounding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68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approaches might be used to find objects in a complex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features – e.g. HOGs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Search to localize objects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Classify objects detected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embedding – e.g. PCA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Locate similar patches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e.g. the eigen-faces algorithm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deep neural networks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Dramatic increase in accuracy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speed may be sacrificed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Create feature map with CNN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Localize and classify objects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75763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Occultation is common in real-world scenes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E423B-77DA-41B7-87C5-56C4E64E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82" y="1803884"/>
            <a:ext cx="6489026" cy="483616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many people are in this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Are these heads or people?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is this object?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</p:cNvCxnSpPr>
          <p:nvPr/>
        </p:nvCxnSpPr>
        <p:spPr>
          <a:xfrm flipV="1">
            <a:off x="3495040" y="3205480"/>
            <a:ext cx="5349240" cy="436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3804920" y="4439920"/>
            <a:ext cx="3662680" cy="182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8568</TotalTime>
  <Words>3310</Words>
  <Application>Microsoft Office PowerPoint</Application>
  <PresentationFormat>Widescreen</PresentationFormat>
  <Paragraphs>478</Paragraphs>
  <Slides>60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Courier New</vt:lpstr>
      <vt:lpstr>Inter</vt:lpstr>
      <vt:lpstr>Segoe</vt:lpstr>
      <vt:lpstr>Segoe UI</vt:lpstr>
      <vt:lpstr>Office Theme</vt:lpstr>
      <vt:lpstr>CSCI E-25 Computer Vision</vt:lpstr>
      <vt:lpstr>Overview of Object Detection</vt:lpstr>
      <vt:lpstr>Overview of Object Detection</vt:lpstr>
      <vt:lpstr>Overview of Object Detection</vt:lpstr>
      <vt:lpstr>Lesson Overview</vt:lpstr>
      <vt:lpstr>Overview of Object Detection</vt:lpstr>
      <vt:lpstr>PowerPoint Presentation</vt:lpstr>
      <vt:lpstr>Overview of Object Detection</vt:lpstr>
      <vt:lpstr>Overview of Object Detection</vt:lpstr>
      <vt:lpstr>Overview of Object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Loss Functions for Object Detection</vt:lpstr>
      <vt:lpstr>Loss Function for Object Detection  </vt:lpstr>
      <vt:lpstr>Loss Function for Object Detection  </vt:lpstr>
      <vt:lpstr>PowerPoint Presentation</vt:lpstr>
      <vt:lpstr>    Evaluation of object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372</cp:revision>
  <cp:lastPrinted>2019-12-06T01:30:02Z</cp:lastPrinted>
  <dcterms:created xsi:type="dcterms:W3CDTF">2019-11-27T16:52:28Z</dcterms:created>
  <dcterms:modified xsi:type="dcterms:W3CDTF">2023-03-23T19:17:00Z</dcterms:modified>
</cp:coreProperties>
</file>